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elegraf Ultra-Bold" charset="1" panose="00000900000000000000"/>
      <p:regular r:id="rId20"/>
    </p:embeddedFont>
    <p:embeddedFont>
      <p:font typeface="Telegraf Medium" charset="1" panose="00000600000000000000"/>
      <p:regular r:id="rId21"/>
    </p:embeddedFont>
    <p:embeddedFont>
      <p:font typeface="Telegraf Bold" charset="1" panose="00000800000000000000"/>
      <p:regular r:id="rId22"/>
    </p:embeddedFont>
    <p:embeddedFont>
      <p:font typeface="Telegraf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80560" y="5057633"/>
            <a:ext cx="9326880" cy="4200667"/>
            <a:chOff x="0" y="0"/>
            <a:chExt cx="8459470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379" r="0" b="-198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80560" y="8682594"/>
            <a:ext cx="2483605" cy="575706"/>
            <a:chOff x="0" y="0"/>
            <a:chExt cx="654118" cy="1516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4118" cy="151626"/>
            </a:xfrm>
            <a:custGeom>
              <a:avLst/>
              <a:gdLst/>
              <a:ahLst/>
              <a:cxnLst/>
              <a:rect r="r" b="b" t="t" l="l"/>
              <a:pathLst>
                <a:path h="151626" w="654118">
                  <a:moveTo>
                    <a:pt x="75813" y="0"/>
                  </a:moveTo>
                  <a:lnTo>
                    <a:pt x="578305" y="0"/>
                  </a:lnTo>
                  <a:cubicBezTo>
                    <a:pt x="620176" y="0"/>
                    <a:pt x="654118" y="33943"/>
                    <a:pt x="654118" y="75813"/>
                  </a:cubicBezTo>
                  <a:lnTo>
                    <a:pt x="654118" y="75813"/>
                  </a:lnTo>
                  <a:cubicBezTo>
                    <a:pt x="654118" y="117684"/>
                    <a:pt x="620176" y="151626"/>
                    <a:pt x="578305" y="151626"/>
                  </a:cubicBezTo>
                  <a:lnTo>
                    <a:pt x="75813" y="151626"/>
                  </a:lnTo>
                  <a:cubicBezTo>
                    <a:pt x="33943" y="151626"/>
                    <a:pt x="0" y="117684"/>
                    <a:pt x="0" y="75813"/>
                  </a:cubicBezTo>
                  <a:lnTo>
                    <a:pt x="0" y="75813"/>
                  </a:lnTo>
                  <a:cubicBezTo>
                    <a:pt x="0" y="33943"/>
                    <a:pt x="33943" y="0"/>
                    <a:pt x="75813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54118" cy="20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31734" y="8682594"/>
            <a:ext cx="575706" cy="5757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36615" y="8787475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4578193"/>
            <a:ext cx="3070695" cy="30706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3455" y="0"/>
                  </a:moveTo>
                  <a:lnTo>
                    <a:pt x="699345" y="0"/>
                  </a:lnTo>
                  <a:cubicBezTo>
                    <a:pt x="762004" y="0"/>
                    <a:pt x="812800" y="50796"/>
                    <a:pt x="812800" y="113455"/>
                  </a:cubicBezTo>
                  <a:lnTo>
                    <a:pt x="812800" y="699345"/>
                  </a:lnTo>
                  <a:cubicBezTo>
                    <a:pt x="812800" y="762004"/>
                    <a:pt x="762004" y="812800"/>
                    <a:pt x="699345" y="812800"/>
                  </a:cubicBezTo>
                  <a:lnTo>
                    <a:pt x="113455" y="812800"/>
                  </a:lnTo>
                  <a:cubicBezTo>
                    <a:pt x="50796" y="812800"/>
                    <a:pt x="0" y="762004"/>
                    <a:pt x="0" y="699345"/>
                  </a:cubicBezTo>
                  <a:lnTo>
                    <a:pt x="0" y="113455"/>
                  </a:lnTo>
                  <a:cubicBezTo>
                    <a:pt x="0" y="50796"/>
                    <a:pt x="50796" y="0"/>
                    <a:pt x="113455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42758" b="-1191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188605" y="4578193"/>
            <a:ext cx="3070695" cy="30706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3455" y="0"/>
                  </a:moveTo>
                  <a:lnTo>
                    <a:pt x="699345" y="0"/>
                  </a:lnTo>
                  <a:cubicBezTo>
                    <a:pt x="762004" y="0"/>
                    <a:pt x="812800" y="50796"/>
                    <a:pt x="812800" y="113455"/>
                  </a:cubicBezTo>
                  <a:lnTo>
                    <a:pt x="812800" y="699345"/>
                  </a:lnTo>
                  <a:cubicBezTo>
                    <a:pt x="812800" y="762004"/>
                    <a:pt x="762004" y="812800"/>
                    <a:pt x="699345" y="812800"/>
                  </a:cubicBezTo>
                  <a:lnTo>
                    <a:pt x="113455" y="812800"/>
                  </a:lnTo>
                  <a:cubicBezTo>
                    <a:pt x="50796" y="812800"/>
                    <a:pt x="0" y="762004"/>
                    <a:pt x="0" y="699345"/>
                  </a:cubicBezTo>
                  <a:lnTo>
                    <a:pt x="0" y="113455"/>
                  </a:lnTo>
                  <a:cubicBezTo>
                    <a:pt x="0" y="50796"/>
                    <a:pt x="50796" y="0"/>
                    <a:pt x="113455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215743" y="8201338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9" y="0"/>
                </a:lnTo>
                <a:lnTo>
                  <a:pt x="696609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75648" y="8201338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9" y="0"/>
                </a:lnTo>
                <a:lnTo>
                  <a:pt x="696609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-53305"/>
            <a:ext cx="16230600" cy="48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8"/>
              </a:lnSpc>
            </a:pPr>
            <a:r>
              <a:rPr lang="en-US" b="true" sz="9041" spc="-587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PREDICCIÓN DEL TALENTO FUTBOLÍSTICO CON  MACHINE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5545" y="8826329"/>
            <a:ext cx="19136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20 DE MAYO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75706" cy="5757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3581" y="1133581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3337" y="395420"/>
            <a:ext cx="11301259" cy="4153213"/>
          </a:xfrm>
          <a:custGeom>
            <a:avLst/>
            <a:gdLst/>
            <a:ahLst/>
            <a:cxnLst/>
            <a:rect r="r" b="b" t="t" l="l"/>
            <a:pathLst>
              <a:path h="4153213" w="11301259">
                <a:moveTo>
                  <a:pt x="0" y="0"/>
                </a:moveTo>
                <a:lnTo>
                  <a:pt x="11301259" y="0"/>
                </a:lnTo>
                <a:lnTo>
                  <a:pt x="11301259" y="4153213"/>
                </a:lnTo>
                <a:lnTo>
                  <a:pt x="0" y="41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493073"/>
            <a:ext cx="8208496" cy="214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MODELO FINAL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0141" y="5472235"/>
            <a:ext cx="3266892" cy="36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b="true" sz="2380" spc="-71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MAE 0.4376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0141" y="5000178"/>
            <a:ext cx="4439527" cy="48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b="true" sz="3130" spc="-93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RANDOMFOREST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0515" y="9248775"/>
            <a:ext cx="12926497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'POTENTIAL','VALUE_EUR','WAGE_EUR','AGE', 'PACE', 'SHOOTING', 'PASSING', 'DRIBBLING', 'DEFENDING', 'PHYSIC'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8624322"/>
            <a:ext cx="4439527" cy="47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b="true" sz="3130" spc="-93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VARIABLES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0141" y="6030283"/>
            <a:ext cx="3266892" cy="36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b="true" sz="2380" spc="-71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 MINUTO 6SG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77745" y="337523"/>
            <a:ext cx="3598211" cy="213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b="true" sz="2536" spc="-76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PUEDE CAPTURAR RELACIONES COMPLEJAS QUE LA REGRESIÓN LINEAL NO DETECTA</a:t>
            </a:r>
          </a:p>
          <a:p>
            <a:pPr algn="l">
              <a:lnSpc>
                <a:spcPts val="279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583527" y="2569651"/>
            <a:ext cx="4075114" cy="165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  <a:spcBef>
                <a:spcPct val="0"/>
              </a:spcBef>
            </a:pPr>
            <a:r>
              <a:rPr lang="en-US" b="true" sz="2335" spc="-7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PROMEDIA EL RESULTADO DE MÚLTIPLES ÁRBOLES, LO QUE REDUCE EL RIESGO DE APRENDER PATRONES ESPURIOS.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9831" y="4983587"/>
            <a:ext cx="4497135" cy="98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  <a:spcBef>
                <a:spcPct val="0"/>
              </a:spcBef>
            </a:pPr>
            <a:r>
              <a:rPr lang="en-US" b="true" sz="2288" spc="-6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PERMITE EVALUAR QUÉ CARACTERÍSTICAS TIENEN MÁS PESO EN LA PREDICCIÓN.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3527" y="6737840"/>
            <a:ext cx="4550196" cy="128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2266" spc="-6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ESCALABILIDAD: FUNCIONA BIEN CON GRANDES VOLÚMENES DE DATOS SIN PERDER EFICIENCIA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81" y="1133581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1704" y="4399358"/>
            <a:ext cx="6972459" cy="5644962"/>
          </a:xfrm>
          <a:custGeom>
            <a:avLst/>
            <a:gdLst/>
            <a:ahLst/>
            <a:cxnLst/>
            <a:rect r="r" b="b" t="t" l="l"/>
            <a:pathLst>
              <a:path h="5644962" w="6972459">
                <a:moveTo>
                  <a:pt x="0" y="0"/>
                </a:moveTo>
                <a:lnTo>
                  <a:pt x="6972458" y="0"/>
                </a:lnTo>
                <a:lnTo>
                  <a:pt x="697245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553" y="739775"/>
            <a:ext cx="7307434" cy="5644962"/>
          </a:xfrm>
          <a:custGeom>
            <a:avLst/>
            <a:gdLst/>
            <a:ahLst/>
            <a:cxnLst/>
            <a:rect r="r" b="b" t="t" l="l"/>
            <a:pathLst>
              <a:path h="5644962" w="7307434">
                <a:moveTo>
                  <a:pt x="0" y="0"/>
                </a:moveTo>
                <a:lnTo>
                  <a:pt x="7307434" y="0"/>
                </a:lnTo>
                <a:lnTo>
                  <a:pt x="7307434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493073"/>
            <a:ext cx="8208496" cy="405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PREDICCION Y RESULTADOS FINALES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66497" y="3552731"/>
            <a:ext cx="251311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PREDICCION VS DATOS REALES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14612" y="-9525"/>
            <a:ext cx="283667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DISTRIBUCION DE ERRORES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2256" y="1028700"/>
            <a:ext cx="7446935" cy="4469650"/>
            <a:chOff x="0" y="0"/>
            <a:chExt cx="6350000" cy="3811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502" r="0" b="-550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493073"/>
            <a:ext cx="8208496" cy="214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IMPACTO EN EL NEGOCIO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81132" y="4067836"/>
            <a:ext cx="4319987" cy="10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b="true" sz="3437" spc="-103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BENEFICIOS ESTRATEGICOS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1677" y="5918398"/>
            <a:ext cx="283667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MEJOR TOMA DE DECISIONES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4787" y="7081778"/>
            <a:ext cx="291477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REDUCCIÓN DE COSTOS Y OPTIMIZACIÓN DE RECURSOS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091810" y="7358003"/>
            <a:ext cx="29147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VENTAJA COMPETITIVA</a:t>
            </a:r>
          </a:p>
          <a:p>
            <a:pPr algn="l">
              <a:lnSpc>
                <a:spcPts val="21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9793"/>
            <a:ext cx="4730491" cy="7304649"/>
            <a:chOff x="0" y="0"/>
            <a:chExt cx="411226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22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11226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42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74132" y="449994"/>
            <a:ext cx="9985168" cy="38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b="true" sz="12000" spc="-780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FORTALEZAS VS DEBILIDADES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34117" y="4322859"/>
            <a:ext cx="300988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ALTA PRECISION Y ESTABILIDAD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9339" y="4322859"/>
            <a:ext cx="300988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DEMANDA COMPUTACIONAL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4117" y="5121275"/>
            <a:ext cx="300988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CAPACIDAD DE MANEJAR DATOS CON MUCHAS VARIABLES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34117" y="6264275"/>
            <a:ext cx="30098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ESCALABILIDAD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34117" y="7131050"/>
            <a:ext cx="300988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FLEXIBILIDAD EN LA INTERPRETACION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69339" y="5121275"/>
            <a:ext cx="300988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MENOR INTERPRETABILIDAD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52177" y="6264275"/>
            <a:ext cx="3807534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RIESGO DE SOBREAJUSTE EN CIERTOS ESCENARIOS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677" y="7131050"/>
            <a:ext cx="54185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POSIBLE SENSIBILIDAD A DATOS RUIDOSOS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4798" y="5872029"/>
            <a:ext cx="3093620" cy="1493111"/>
            <a:chOff x="0" y="0"/>
            <a:chExt cx="814780" cy="393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780" cy="393247"/>
            </a:xfrm>
            <a:custGeom>
              <a:avLst/>
              <a:gdLst/>
              <a:ahLst/>
              <a:cxnLst/>
              <a:rect r="r" b="b" t="t" l="l"/>
              <a:pathLst>
                <a:path h="393247" w="814780">
                  <a:moveTo>
                    <a:pt x="75076" y="0"/>
                  </a:moveTo>
                  <a:lnTo>
                    <a:pt x="739704" y="0"/>
                  </a:lnTo>
                  <a:cubicBezTo>
                    <a:pt x="781168" y="0"/>
                    <a:pt x="814780" y="33613"/>
                    <a:pt x="814780" y="75076"/>
                  </a:cubicBezTo>
                  <a:lnTo>
                    <a:pt x="814780" y="318171"/>
                  </a:lnTo>
                  <a:cubicBezTo>
                    <a:pt x="814780" y="359634"/>
                    <a:pt x="781168" y="393247"/>
                    <a:pt x="739704" y="393247"/>
                  </a:cubicBezTo>
                  <a:lnTo>
                    <a:pt x="75076" y="393247"/>
                  </a:lnTo>
                  <a:cubicBezTo>
                    <a:pt x="55165" y="393247"/>
                    <a:pt x="36069" y="385337"/>
                    <a:pt x="21989" y="371258"/>
                  </a:cubicBezTo>
                  <a:cubicBezTo>
                    <a:pt x="7910" y="357178"/>
                    <a:pt x="0" y="338082"/>
                    <a:pt x="0" y="318171"/>
                  </a:cubicBezTo>
                  <a:lnTo>
                    <a:pt x="0" y="75076"/>
                  </a:lnTo>
                  <a:cubicBezTo>
                    <a:pt x="0" y="33613"/>
                    <a:pt x="33613" y="0"/>
                    <a:pt x="75076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4780" cy="45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10739" y="5872029"/>
            <a:ext cx="3634124" cy="1756639"/>
            <a:chOff x="0" y="0"/>
            <a:chExt cx="957136" cy="462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7136" cy="462654"/>
            </a:xfrm>
            <a:custGeom>
              <a:avLst/>
              <a:gdLst/>
              <a:ahLst/>
              <a:cxnLst/>
              <a:rect r="r" b="b" t="t" l="l"/>
              <a:pathLst>
                <a:path h="462654" w="957136">
                  <a:moveTo>
                    <a:pt x="63910" y="0"/>
                  </a:moveTo>
                  <a:lnTo>
                    <a:pt x="893225" y="0"/>
                  </a:lnTo>
                  <a:cubicBezTo>
                    <a:pt x="910175" y="0"/>
                    <a:pt x="926431" y="6733"/>
                    <a:pt x="938417" y="18719"/>
                  </a:cubicBezTo>
                  <a:cubicBezTo>
                    <a:pt x="950402" y="30704"/>
                    <a:pt x="957136" y="46960"/>
                    <a:pt x="957136" y="63910"/>
                  </a:cubicBezTo>
                  <a:lnTo>
                    <a:pt x="957136" y="398744"/>
                  </a:lnTo>
                  <a:cubicBezTo>
                    <a:pt x="957136" y="415694"/>
                    <a:pt x="950402" y="431950"/>
                    <a:pt x="938417" y="443935"/>
                  </a:cubicBezTo>
                  <a:cubicBezTo>
                    <a:pt x="926431" y="455921"/>
                    <a:pt x="910175" y="462654"/>
                    <a:pt x="893225" y="462654"/>
                  </a:cubicBezTo>
                  <a:lnTo>
                    <a:pt x="63910" y="462654"/>
                  </a:lnTo>
                  <a:cubicBezTo>
                    <a:pt x="46960" y="462654"/>
                    <a:pt x="30704" y="455921"/>
                    <a:pt x="18719" y="443935"/>
                  </a:cubicBezTo>
                  <a:cubicBezTo>
                    <a:pt x="6733" y="431950"/>
                    <a:pt x="0" y="415694"/>
                    <a:pt x="0" y="398744"/>
                  </a:cubicBezTo>
                  <a:lnTo>
                    <a:pt x="0" y="63910"/>
                  </a:lnTo>
                  <a:cubicBezTo>
                    <a:pt x="0" y="46960"/>
                    <a:pt x="6733" y="30704"/>
                    <a:pt x="18719" y="18719"/>
                  </a:cubicBezTo>
                  <a:cubicBezTo>
                    <a:pt x="30704" y="6733"/>
                    <a:pt x="46960" y="0"/>
                    <a:pt x="63910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57136" cy="519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18044" y="7765189"/>
            <a:ext cx="3263914" cy="1493111"/>
            <a:chOff x="0" y="0"/>
            <a:chExt cx="859632" cy="3932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9632" cy="393247"/>
            </a:xfrm>
            <a:custGeom>
              <a:avLst/>
              <a:gdLst/>
              <a:ahLst/>
              <a:cxnLst/>
              <a:rect r="r" b="b" t="t" l="l"/>
              <a:pathLst>
                <a:path h="393247" w="859632">
                  <a:moveTo>
                    <a:pt x="71159" y="0"/>
                  </a:moveTo>
                  <a:lnTo>
                    <a:pt x="788473" y="0"/>
                  </a:lnTo>
                  <a:cubicBezTo>
                    <a:pt x="807345" y="0"/>
                    <a:pt x="825445" y="7497"/>
                    <a:pt x="838790" y="20842"/>
                  </a:cubicBezTo>
                  <a:cubicBezTo>
                    <a:pt x="852135" y="34187"/>
                    <a:pt x="859632" y="52287"/>
                    <a:pt x="859632" y="71159"/>
                  </a:cubicBezTo>
                  <a:lnTo>
                    <a:pt x="859632" y="322088"/>
                  </a:lnTo>
                  <a:cubicBezTo>
                    <a:pt x="859632" y="361388"/>
                    <a:pt x="827773" y="393247"/>
                    <a:pt x="788473" y="393247"/>
                  </a:cubicBezTo>
                  <a:lnTo>
                    <a:pt x="71159" y="393247"/>
                  </a:lnTo>
                  <a:cubicBezTo>
                    <a:pt x="31859" y="393247"/>
                    <a:pt x="0" y="361388"/>
                    <a:pt x="0" y="322088"/>
                  </a:cubicBezTo>
                  <a:lnTo>
                    <a:pt x="0" y="71159"/>
                  </a:lnTo>
                  <a:cubicBezTo>
                    <a:pt x="0" y="31859"/>
                    <a:pt x="31859" y="0"/>
                    <a:pt x="71159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9632" cy="45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66709" y="3027397"/>
            <a:ext cx="6892591" cy="6230903"/>
            <a:chOff x="0" y="0"/>
            <a:chExt cx="6350000" cy="574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0" t="-23744" r="0" b="-2374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4024" y="342900"/>
            <a:ext cx="12135868" cy="38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b="true" sz="12000" spc="-780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CONCLUSIONES Y PASOS FUTUROS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8077" y="6181940"/>
            <a:ext cx="258278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AJUSTANDO HIPERPARÁMETROS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092709" y="6133324"/>
            <a:ext cx="3252154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USO DE MODELOS MÁS INTERPRETABLES SI LA EXPLICABILIDAD ES CLAVE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148674" y="7990618"/>
            <a:ext cx="309806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MEJOR SELECCIÓN DE CARACTERÍSTICAS PARA REDUCIR RUIDO EN LOS DATOS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926840"/>
            <a:ext cx="933800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EL MODELO OFRECE UNA SOLUCIÓN SÓLIDA PARA LA PREDICCIÓN DE VALORES CON UN BUEN EQUILIBRIO ENTRE PRECISIÓN Y ROBUSTEZ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3228" y="5192503"/>
            <a:ext cx="7808952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MARGEN DE MEJORA EN INTERPRETABILIDAD Y OPTIMIZACIÓN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55793" y="4011930"/>
            <a:ext cx="5803507" cy="5246370"/>
            <a:chOff x="0" y="0"/>
            <a:chExt cx="6350000" cy="574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0267" t="0" r="-1026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70683" y="6811185"/>
            <a:ext cx="2483605" cy="575706"/>
            <a:chOff x="0" y="0"/>
            <a:chExt cx="654118" cy="1516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4118" cy="151626"/>
            </a:xfrm>
            <a:custGeom>
              <a:avLst/>
              <a:gdLst/>
              <a:ahLst/>
              <a:cxnLst/>
              <a:rect r="r" b="b" t="t" l="l"/>
              <a:pathLst>
                <a:path h="151626" w="654118">
                  <a:moveTo>
                    <a:pt x="75813" y="0"/>
                  </a:moveTo>
                  <a:lnTo>
                    <a:pt x="578305" y="0"/>
                  </a:lnTo>
                  <a:cubicBezTo>
                    <a:pt x="620176" y="0"/>
                    <a:pt x="654118" y="33943"/>
                    <a:pt x="654118" y="75813"/>
                  </a:cubicBezTo>
                  <a:lnTo>
                    <a:pt x="654118" y="75813"/>
                  </a:lnTo>
                  <a:cubicBezTo>
                    <a:pt x="654118" y="117684"/>
                    <a:pt x="620176" y="151626"/>
                    <a:pt x="578305" y="151626"/>
                  </a:cubicBezTo>
                  <a:lnTo>
                    <a:pt x="75813" y="151626"/>
                  </a:lnTo>
                  <a:cubicBezTo>
                    <a:pt x="33943" y="151626"/>
                    <a:pt x="0" y="117684"/>
                    <a:pt x="0" y="75813"/>
                  </a:cubicBezTo>
                  <a:lnTo>
                    <a:pt x="0" y="75813"/>
                  </a:lnTo>
                  <a:cubicBezTo>
                    <a:pt x="0" y="33943"/>
                    <a:pt x="33943" y="0"/>
                    <a:pt x="75813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54118" cy="20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06534" y="6830235"/>
            <a:ext cx="3119572" cy="575706"/>
            <a:chOff x="0" y="0"/>
            <a:chExt cx="821616" cy="151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616" cy="151626"/>
            </a:xfrm>
            <a:custGeom>
              <a:avLst/>
              <a:gdLst/>
              <a:ahLst/>
              <a:cxnLst/>
              <a:rect r="r" b="b" t="t" l="l"/>
              <a:pathLst>
                <a:path h="151626" w="821616">
                  <a:moveTo>
                    <a:pt x="74452" y="0"/>
                  </a:moveTo>
                  <a:lnTo>
                    <a:pt x="747164" y="0"/>
                  </a:lnTo>
                  <a:cubicBezTo>
                    <a:pt x="788282" y="0"/>
                    <a:pt x="821616" y="33333"/>
                    <a:pt x="821616" y="74452"/>
                  </a:cubicBezTo>
                  <a:lnTo>
                    <a:pt x="821616" y="77174"/>
                  </a:lnTo>
                  <a:cubicBezTo>
                    <a:pt x="821616" y="96920"/>
                    <a:pt x="813772" y="115857"/>
                    <a:pt x="799809" y="129820"/>
                  </a:cubicBezTo>
                  <a:cubicBezTo>
                    <a:pt x="785847" y="143782"/>
                    <a:pt x="766910" y="151626"/>
                    <a:pt x="747164" y="151626"/>
                  </a:cubicBezTo>
                  <a:lnTo>
                    <a:pt x="74452" y="151626"/>
                  </a:lnTo>
                  <a:cubicBezTo>
                    <a:pt x="33333" y="151626"/>
                    <a:pt x="0" y="118293"/>
                    <a:pt x="0" y="77174"/>
                  </a:cubicBezTo>
                  <a:lnTo>
                    <a:pt x="0" y="74452"/>
                  </a:lnTo>
                  <a:cubicBezTo>
                    <a:pt x="0" y="33333"/>
                    <a:pt x="33333" y="0"/>
                    <a:pt x="74452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21616" cy="20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70683" y="7521451"/>
            <a:ext cx="1724908" cy="575706"/>
            <a:chOff x="0" y="0"/>
            <a:chExt cx="454297" cy="151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4297" cy="151626"/>
            </a:xfrm>
            <a:custGeom>
              <a:avLst/>
              <a:gdLst/>
              <a:ahLst/>
              <a:cxnLst/>
              <a:rect r="r" b="b" t="t" l="l"/>
              <a:pathLst>
                <a:path h="151626" w="454297">
                  <a:moveTo>
                    <a:pt x="75813" y="0"/>
                  </a:moveTo>
                  <a:lnTo>
                    <a:pt x="378484" y="0"/>
                  </a:lnTo>
                  <a:cubicBezTo>
                    <a:pt x="420354" y="0"/>
                    <a:pt x="454297" y="33943"/>
                    <a:pt x="454297" y="75813"/>
                  </a:cubicBezTo>
                  <a:lnTo>
                    <a:pt x="454297" y="75813"/>
                  </a:lnTo>
                  <a:cubicBezTo>
                    <a:pt x="454297" y="95920"/>
                    <a:pt x="446309" y="115203"/>
                    <a:pt x="432092" y="129421"/>
                  </a:cubicBezTo>
                  <a:cubicBezTo>
                    <a:pt x="417874" y="143639"/>
                    <a:pt x="398591" y="151626"/>
                    <a:pt x="378484" y="151626"/>
                  </a:cubicBezTo>
                  <a:lnTo>
                    <a:pt x="75813" y="151626"/>
                  </a:lnTo>
                  <a:cubicBezTo>
                    <a:pt x="33943" y="151626"/>
                    <a:pt x="0" y="117684"/>
                    <a:pt x="0" y="75813"/>
                  </a:cubicBezTo>
                  <a:lnTo>
                    <a:pt x="0" y="75813"/>
                  </a:lnTo>
                  <a:cubicBezTo>
                    <a:pt x="0" y="33943"/>
                    <a:pt x="33943" y="0"/>
                    <a:pt x="75813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54297" cy="20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533415" y="7521451"/>
            <a:ext cx="2215830" cy="575706"/>
            <a:chOff x="0" y="0"/>
            <a:chExt cx="583593" cy="151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593" cy="151626"/>
            </a:xfrm>
            <a:custGeom>
              <a:avLst/>
              <a:gdLst/>
              <a:ahLst/>
              <a:cxnLst/>
              <a:rect r="r" b="b" t="t" l="l"/>
              <a:pathLst>
                <a:path h="151626" w="583593">
                  <a:moveTo>
                    <a:pt x="75813" y="0"/>
                  </a:moveTo>
                  <a:lnTo>
                    <a:pt x="507780" y="0"/>
                  </a:lnTo>
                  <a:cubicBezTo>
                    <a:pt x="527887" y="0"/>
                    <a:pt x="547170" y="7987"/>
                    <a:pt x="561388" y="22205"/>
                  </a:cubicBezTo>
                  <a:cubicBezTo>
                    <a:pt x="575606" y="36423"/>
                    <a:pt x="583593" y="55706"/>
                    <a:pt x="583593" y="75813"/>
                  </a:cubicBezTo>
                  <a:lnTo>
                    <a:pt x="583593" y="75813"/>
                  </a:lnTo>
                  <a:cubicBezTo>
                    <a:pt x="583593" y="117684"/>
                    <a:pt x="549650" y="151626"/>
                    <a:pt x="507780" y="151626"/>
                  </a:cubicBezTo>
                  <a:lnTo>
                    <a:pt x="75813" y="151626"/>
                  </a:lnTo>
                  <a:cubicBezTo>
                    <a:pt x="33943" y="151626"/>
                    <a:pt x="0" y="117684"/>
                    <a:pt x="0" y="75813"/>
                  </a:cubicBezTo>
                  <a:lnTo>
                    <a:pt x="0" y="75813"/>
                  </a:lnTo>
                  <a:cubicBezTo>
                    <a:pt x="0" y="33943"/>
                    <a:pt x="33943" y="0"/>
                    <a:pt x="75813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83593" cy="20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83594" y="8682594"/>
            <a:ext cx="575706" cy="5757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788475" y="8787475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9154442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562692" y="1030860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349956"/>
            <a:ext cx="1301729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b="true" sz="12000" spc="-780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INTRODUCCIÓN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70683" y="4002405"/>
            <a:ext cx="4786334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399" spc="-71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LA GESTION DEL FUTBOL IMPLICA GESTIONAR AMBOS ASPECTOS DEPORTIVOS Y EMPRESARIALES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70683" y="6308043"/>
            <a:ext cx="3096309" cy="31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AREAS,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66410" y="6954920"/>
            <a:ext cx="209215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JUEGO DEL EQUIPO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96683" y="6973970"/>
            <a:ext cx="273927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SOSTENIBILIDAD FINANCIERA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56923" y="7665186"/>
            <a:ext cx="1352428" cy="26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MARKETING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80605" y="7580267"/>
            <a:ext cx="192145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VINCULACION DE FANS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30027" y="7627892"/>
            <a:ext cx="2525767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EL GOL ES UN TERMINO DE EXITO DE  LARGO RECORRIDO DENTRO Y FUERA DEL TERRENO DE JUEGO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00726"/>
            <a:ext cx="7260204" cy="4357574"/>
            <a:chOff x="0" y="0"/>
            <a:chExt cx="6350000" cy="3811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l="-3351" t="0" r="-33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83594" y="2753307"/>
            <a:ext cx="575706" cy="57570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788475" y="2858187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5"/>
                </a:lnTo>
                <a:lnTo>
                  <a:pt x="0" y="36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0696" y="9154442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900726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22312" y="6353432"/>
            <a:ext cx="1050913" cy="601887"/>
          </a:xfrm>
          <a:custGeom>
            <a:avLst/>
            <a:gdLst/>
            <a:ahLst/>
            <a:cxnLst/>
            <a:rect r="r" b="b" t="t" l="l"/>
            <a:pathLst>
              <a:path h="601887" w="1050913">
                <a:moveTo>
                  <a:pt x="0" y="0"/>
                </a:moveTo>
                <a:lnTo>
                  <a:pt x="1050913" y="0"/>
                </a:lnTo>
                <a:lnTo>
                  <a:pt x="1050913" y="601886"/>
                </a:lnTo>
                <a:lnTo>
                  <a:pt x="0" y="60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28029"/>
            <a:ext cx="14473168" cy="30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2"/>
              </a:lnSpc>
            </a:pPr>
            <a:r>
              <a:rPr lang="en-US" b="true" sz="5801" spc="-377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PREDICCION DEL TALENTO </a:t>
            </a:r>
            <a:r>
              <a:rPr lang="en-US" b="true" sz="5801" spc="-377">
                <a:solidFill>
                  <a:srgbClr val="161A1D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PREDECIR EL TALENTO FUTBOLÍSTICO ES UN DESAFÍO APASIONANTE QUE COMBINA ANÁLISIS TÉCNICO, INTELIGENCIA TÁCTICA Y EVALUACIÓN PSICOLÓGICA.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4048" y="4706366"/>
            <a:ext cx="29370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ANÁLISIS DE RENDIMIENTO: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4048" y="6343907"/>
            <a:ext cx="29370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FACTORES PSICOLÓGICOS: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4048" y="7514320"/>
            <a:ext cx="293708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MÉTODOS DE SCOUTING TRADICIONALES: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50696" y="4706366"/>
            <a:ext cx="3308604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EVALUACIÓN DE INTELIGENCIA TÁCTICA: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50696" y="7007590"/>
            <a:ext cx="2664482" cy="137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"/>
              </a:lnSpc>
            </a:pPr>
            <a:r>
              <a:rPr lang="en-US" b="true" sz="1400" spc="-42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HERRAMIENTAS COMO EL ANÁLISIS DE VIDEO, SENSORES DE RENDIMIENTO Y SIMULACIONES DE REALIDAD VIRTUAL AYUDAN A DETECTAR PATRONES Y MEJORAR HABILIDADES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50696" y="6343907"/>
            <a:ext cx="29370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USO DE TECNOLOGÍA AVANZADA: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3594" y="1028700"/>
            <a:ext cx="575706" cy="5757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88475" y="1133581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10902"/>
            <a:ext cx="671936" cy="88119"/>
            <a:chOff x="0" y="0"/>
            <a:chExt cx="176971" cy="232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971" cy="23208"/>
            </a:xfrm>
            <a:custGeom>
              <a:avLst/>
              <a:gdLst/>
              <a:ahLst/>
              <a:cxnLst/>
              <a:rect r="r" b="b" t="t" l="l"/>
              <a:pathLst>
                <a:path h="23208" w="176971">
                  <a:moveTo>
                    <a:pt x="11604" y="0"/>
                  </a:moveTo>
                  <a:lnTo>
                    <a:pt x="165367" y="0"/>
                  </a:lnTo>
                  <a:cubicBezTo>
                    <a:pt x="168444" y="0"/>
                    <a:pt x="171396" y="1223"/>
                    <a:pt x="173572" y="3399"/>
                  </a:cubicBezTo>
                  <a:cubicBezTo>
                    <a:pt x="175748" y="5575"/>
                    <a:pt x="176971" y="8527"/>
                    <a:pt x="176971" y="11604"/>
                  </a:cubicBezTo>
                  <a:lnTo>
                    <a:pt x="176971" y="11604"/>
                  </a:lnTo>
                  <a:cubicBezTo>
                    <a:pt x="176971" y="14682"/>
                    <a:pt x="175748" y="17633"/>
                    <a:pt x="173572" y="19809"/>
                  </a:cubicBezTo>
                  <a:cubicBezTo>
                    <a:pt x="171396" y="21986"/>
                    <a:pt x="168444" y="23208"/>
                    <a:pt x="165367" y="23208"/>
                  </a:cubicBezTo>
                  <a:lnTo>
                    <a:pt x="11604" y="23208"/>
                  </a:lnTo>
                  <a:cubicBezTo>
                    <a:pt x="8527" y="23208"/>
                    <a:pt x="5575" y="21986"/>
                    <a:pt x="3399" y="19809"/>
                  </a:cubicBezTo>
                  <a:cubicBezTo>
                    <a:pt x="1223" y="17633"/>
                    <a:pt x="0" y="14682"/>
                    <a:pt x="0" y="11604"/>
                  </a:cubicBezTo>
                  <a:lnTo>
                    <a:pt x="0" y="11604"/>
                  </a:lnTo>
                  <a:cubicBezTo>
                    <a:pt x="0" y="8527"/>
                    <a:pt x="1223" y="5575"/>
                    <a:pt x="3399" y="3399"/>
                  </a:cubicBezTo>
                  <a:cubicBezTo>
                    <a:pt x="5575" y="1223"/>
                    <a:pt x="8527" y="0"/>
                    <a:pt x="11604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6971" cy="8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45207" y="3007960"/>
            <a:ext cx="6914093" cy="6250340"/>
            <a:chOff x="0" y="0"/>
            <a:chExt cx="6350000" cy="574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4"/>
              <a:stretch>
                <a:fillRect l="-25141" t="-17038" r="-34334" b="-71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087803" y="3607044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5117909" y="1028700"/>
            <a:ext cx="0" cy="197926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5523046"/>
            <a:ext cx="9716312" cy="118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19175"/>
            <a:ext cx="293708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EL OBJETO DEL ESTUDIO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594881"/>
            <a:ext cx="3863675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b="true" sz="1799" spc="-53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ES PREDECIR LA VALORACIÓN OVERALL DE UN JUGADOR A PARTIR DE UNAS CARACTERÍSTICAS FÍSICAS Y TÉCNICAS.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7803" y="1019175"/>
            <a:ext cx="293708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LOS OBJETIVOS Y ALCANCE DEL PROYECTO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36107" y="1873250"/>
            <a:ext cx="3863675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b="true" sz="1799" spc="-53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SE EXTIENDEN A LA DETERMINACIÓN DE LA VARIABLE OVERALL A PARTIR DE ALGUNAS DE LAS VARIABLES DEL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3819" y="6972494"/>
            <a:ext cx="87805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EL PROPÓSITO DEL ANÁLISIS ES DEMOSTRAR O NO LA VIABILIDAD DE UTILIZAR DATOS DE LOS JUEGOS FIFA PARA LA PREDICCIÓN DE TALENTO FUTBOLÍSTICO MEDIANTE SU COEFICIENTE OVERALL.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25974" y="4723978"/>
            <a:ext cx="10562026" cy="5563022"/>
            <a:chOff x="0" y="0"/>
            <a:chExt cx="2781768" cy="14651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768" cy="1465158"/>
            </a:xfrm>
            <a:custGeom>
              <a:avLst/>
              <a:gdLst/>
              <a:ahLst/>
              <a:cxnLst/>
              <a:rect r="r" b="b" t="t" l="l"/>
              <a:pathLst>
                <a:path h="1465158" w="2781768">
                  <a:moveTo>
                    <a:pt x="21990" y="0"/>
                  </a:moveTo>
                  <a:lnTo>
                    <a:pt x="2759778" y="0"/>
                  </a:lnTo>
                  <a:cubicBezTo>
                    <a:pt x="2771923" y="0"/>
                    <a:pt x="2781768" y="9845"/>
                    <a:pt x="2781768" y="21990"/>
                  </a:cubicBezTo>
                  <a:lnTo>
                    <a:pt x="2781768" y="1443168"/>
                  </a:lnTo>
                  <a:cubicBezTo>
                    <a:pt x="2781768" y="1449000"/>
                    <a:pt x="2779451" y="1454594"/>
                    <a:pt x="2775327" y="1458717"/>
                  </a:cubicBezTo>
                  <a:cubicBezTo>
                    <a:pt x="2771204" y="1462841"/>
                    <a:pt x="2765610" y="1465158"/>
                    <a:pt x="2759778" y="1465158"/>
                  </a:cubicBezTo>
                  <a:lnTo>
                    <a:pt x="21990" y="1465158"/>
                  </a:lnTo>
                  <a:cubicBezTo>
                    <a:pt x="16158" y="1465158"/>
                    <a:pt x="10565" y="1462841"/>
                    <a:pt x="6441" y="1458717"/>
                  </a:cubicBezTo>
                  <a:cubicBezTo>
                    <a:pt x="2317" y="1454594"/>
                    <a:pt x="0" y="1449000"/>
                    <a:pt x="0" y="1443168"/>
                  </a:cubicBezTo>
                  <a:lnTo>
                    <a:pt x="0" y="21990"/>
                  </a:lnTo>
                  <a:cubicBezTo>
                    <a:pt x="0" y="16158"/>
                    <a:pt x="2317" y="10565"/>
                    <a:pt x="6441" y="6441"/>
                  </a:cubicBezTo>
                  <a:cubicBezTo>
                    <a:pt x="10565" y="2317"/>
                    <a:pt x="16158" y="0"/>
                    <a:pt x="21990" y="0"/>
                  </a:cubicBezTo>
                  <a:close/>
                </a:path>
              </a:pathLst>
            </a:custGeom>
            <a:solidFill>
              <a:srgbClr val="F5F3F4"/>
            </a:solidFill>
            <a:ln w="9525" cap="rnd">
              <a:solidFill>
                <a:srgbClr val="BA181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768" cy="152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297053"/>
            <a:ext cx="4508104" cy="6961247"/>
            <a:chOff x="0" y="0"/>
            <a:chExt cx="411226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22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11226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2"/>
              <a:stretch>
                <a:fillRect l="-1439" t="0" r="-143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016353" y="1053723"/>
            <a:ext cx="9242947" cy="118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EL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65641" y="5466527"/>
            <a:ext cx="2525767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180021 FILAS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8720" y="5466527"/>
            <a:ext cx="3160580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109 COLUMNAS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7371" y="7345151"/>
            <a:ext cx="2525767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CSV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98720" y="7207039"/>
            <a:ext cx="316058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ESTADISTICAS DE JUGADORES 2015-2024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840195" y="1028700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9" y="0"/>
                </a:lnTo>
                <a:lnTo>
                  <a:pt x="696609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5732766" y="424396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3697057" y="1963007"/>
            <a:ext cx="3562243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3697057" y="3254502"/>
            <a:ext cx="3562243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3697057" y="4545996"/>
            <a:ext cx="3562243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697057" y="6388437"/>
            <a:ext cx="3562243" cy="2869863"/>
            <a:chOff x="0" y="0"/>
            <a:chExt cx="942911" cy="75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911" cy="759641"/>
            </a:xfrm>
            <a:custGeom>
              <a:avLst/>
              <a:gdLst/>
              <a:ahLst/>
              <a:cxnLst/>
              <a:rect r="r" b="b" t="t" l="l"/>
              <a:pathLst>
                <a:path h="759641" w="942911">
                  <a:moveTo>
                    <a:pt x="97800" y="0"/>
                  </a:moveTo>
                  <a:lnTo>
                    <a:pt x="845111" y="0"/>
                  </a:lnTo>
                  <a:cubicBezTo>
                    <a:pt x="871049" y="0"/>
                    <a:pt x="895925" y="10304"/>
                    <a:pt x="914266" y="28645"/>
                  </a:cubicBezTo>
                  <a:cubicBezTo>
                    <a:pt x="932607" y="46986"/>
                    <a:pt x="942911" y="71862"/>
                    <a:pt x="942911" y="97800"/>
                  </a:cubicBezTo>
                  <a:lnTo>
                    <a:pt x="942911" y="661841"/>
                  </a:lnTo>
                  <a:cubicBezTo>
                    <a:pt x="942911" y="687779"/>
                    <a:pt x="932607" y="712655"/>
                    <a:pt x="914266" y="730996"/>
                  </a:cubicBezTo>
                  <a:cubicBezTo>
                    <a:pt x="895925" y="749337"/>
                    <a:pt x="871049" y="759641"/>
                    <a:pt x="845111" y="759641"/>
                  </a:cubicBezTo>
                  <a:lnTo>
                    <a:pt x="97800" y="759641"/>
                  </a:lnTo>
                  <a:cubicBezTo>
                    <a:pt x="71862" y="759641"/>
                    <a:pt x="46986" y="749337"/>
                    <a:pt x="28645" y="730996"/>
                  </a:cubicBezTo>
                  <a:cubicBezTo>
                    <a:pt x="10304" y="712655"/>
                    <a:pt x="0" y="687779"/>
                    <a:pt x="0" y="661841"/>
                  </a:cubicBezTo>
                  <a:lnTo>
                    <a:pt x="0" y="97800"/>
                  </a:lnTo>
                  <a:cubicBezTo>
                    <a:pt x="0" y="71862"/>
                    <a:pt x="10304" y="46986"/>
                    <a:pt x="28645" y="28645"/>
                  </a:cubicBezTo>
                  <a:cubicBezTo>
                    <a:pt x="46986" y="10304"/>
                    <a:pt x="71862" y="0"/>
                    <a:pt x="97800" y="0"/>
                  </a:cubicBezTo>
                  <a:close/>
                </a:path>
              </a:pathLst>
            </a:custGeom>
            <a:blipFill>
              <a:blip r:embed="rId2"/>
              <a:stretch>
                <a:fillRect l="-18603" t="0" r="-231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644142" y="9154442"/>
            <a:ext cx="696608" cy="103858"/>
          </a:xfrm>
          <a:custGeom>
            <a:avLst/>
            <a:gdLst/>
            <a:ahLst/>
            <a:cxnLst/>
            <a:rect r="r" b="b" t="t" l="l"/>
            <a:pathLst>
              <a:path h="103858" w="696608">
                <a:moveTo>
                  <a:pt x="0" y="0"/>
                </a:moveTo>
                <a:lnTo>
                  <a:pt x="696608" y="0"/>
                </a:lnTo>
                <a:lnTo>
                  <a:pt x="696608" y="103858"/>
                </a:lnTo>
                <a:lnTo>
                  <a:pt x="0" y="10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1375" y="4545996"/>
            <a:ext cx="7090046" cy="5734075"/>
          </a:xfrm>
          <a:custGeom>
            <a:avLst/>
            <a:gdLst/>
            <a:ahLst/>
            <a:cxnLst/>
            <a:rect r="r" b="b" t="t" l="l"/>
            <a:pathLst>
              <a:path h="5734075" w="7090046">
                <a:moveTo>
                  <a:pt x="0" y="0"/>
                </a:moveTo>
                <a:lnTo>
                  <a:pt x="7090046" y="0"/>
                </a:lnTo>
                <a:lnTo>
                  <a:pt x="7090046" y="5734075"/>
                </a:lnTo>
                <a:lnTo>
                  <a:pt x="0" y="5734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85281"/>
            <a:ext cx="9242947" cy="118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1912" y="2309831"/>
            <a:ext cx="8872574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MEDIDAS ESTADÍSTICAS: PARA LAS COMPARATIVAS SE USA LA MEDIANA YA QUE ES LA MEDIDA QUE MEJOR SE AJUSTA A TODAS LAS VARIABLES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751912" y="1019175"/>
            <a:ext cx="950738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DISTRIBUCIONES DE VARIABLES: SE DETERMINAN LAS VARIABLES MAS IMPORTANTES COMO EL VALOR OVERALL(GENERAL) Y EL POTENCIAL DE CADA JUGADOR, ADEMAS DE LA EDAD, VALOR DE MERCADO Y SU SALARIO.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51912" y="3600487"/>
            <a:ext cx="9218451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IDENTIFICACIÓN DE OUTLIERS: AL REALIZAR EL ANÁLISIS UNIVARIADO SE DETECTAN OUTLIERS EN LOS DATOS SOBRETODO EN LA VARIABLE VALOR DE MERCADO Y SALARIOS.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180947" y="4891143"/>
            <a:ext cx="607835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CORRELACIONES: SE ESTUDIAN LAS MISMAS</a:t>
            </a:r>
          </a:p>
          <a:p>
            <a:pPr algn="l">
              <a:lnSpc>
                <a:spcPts val="21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133581" y="6675379"/>
            <a:ext cx="2669658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8682594"/>
            <a:ext cx="575706" cy="5757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3581" y="8787475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729124" y="6684904"/>
            <a:ext cx="2938587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133581" y="8965685"/>
            <a:ext cx="2669658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4729124" y="8910579"/>
            <a:ext cx="2669658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339316" y="4810634"/>
            <a:ext cx="4919984" cy="4447666"/>
            <a:chOff x="0" y="0"/>
            <a:chExt cx="6350000" cy="574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4"/>
              <a:stretch>
                <a:fillRect l="-17971" t="0" r="-1797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4810634"/>
            <a:ext cx="2914773" cy="4447666"/>
            <a:chOff x="0" y="0"/>
            <a:chExt cx="451575" cy="6890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1575" cy="689060"/>
            </a:xfrm>
            <a:custGeom>
              <a:avLst/>
              <a:gdLst/>
              <a:ahLst/>
              <a:cxnLst/>
              <a:rect r="r" b="b" t="t" l="l"/>
              <a:pathLst>
                <a:path h="689060" w="451575">
                  <a:moveTo>
                    <a:pt x="103588" y="0"/>
                  </a:moveTo>
                  <a:lnTo>
                    <a:pt x="347987" y="0"/>
                  </a:lnTo>
                  <a:cubicBezTo>
                    <a:pt x="405197" y="0"/>
                    <a:pt x="451575" y="46378"/>
                    <a:pt x="451575" y="103588"/>
                  </a:cubicBezTo>
                  <a:lnTo>
                    <a:pt x="451575" y="585472"/>
                  </a:lnTo>
                  <a:cubicBezTo>
                    <a:pt x="451575" y="642682"/>
                    <a:pt x="405197" y="689060"/>
                    <a:pt x="347987" y="689060"/>
                  </a:cubicBezTo>
                  <a:lnTo>
                    <a:pt x="103588" y="689060"/>
                  </a:lnTo>
                  <a:cubicBezTo>
                    <a:pt x="46378" y="689060"/>
                    <a:pt x="0" y="642682"/>
                    <a:pt x="0" y="585472"/>
                  </a:cubicBezTo>
                  <a:lnTo>
                    <a:pt x="0" y="103588"/>
                  </a:lnTo>
                  <a:cubicBezTo>
                    <a:pt x="0" y="46378"/>
                    <a:pt x="46378" y="0"/>
                    <a:pt x="103588" y="0"/>
                  </a:cubicBezTo>
                  <a:close/>
                </a:path>
              </a:pathLst>
            </a:custGeom>
            <a:blipFill>
              <a:blip r:embed="rId5"/>
              <a:stretch>
                <a:fillRect l="-106989" t="0" r="-2203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996678"/>
            <a:ext cx="16230600" cy="214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PREPROCESAMIENTO DE  LOS 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913536"/>
            <a:ext cx="2938587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 INTEGER,FLOAT Y OBJECT DE FORMA CORRECTA A SU VEZ CONTAMOS CON VALORES FALTANTES PARA ALGUNAS VARIABLES COMO VALUE_EUR Y WAGE_EUR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729124" y="3913536"/>
            <a:ext cx="3184048" cy="16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'POTENTIAL','VALUE_EUR','WAGE_EUR','AGE', 'PACE', 'SHOOTING', 'PASSING', 'DRIBBLING', 'DEFENDING' Y 'PHYSIC'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714094"/>
            <a:ext cx="2938587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NO SE DETECTAN REGISTROS DUPLICADOS QUE PUEDAN DISTORSIONAR EL MODELO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729124" y="6670617"/>
            <a:ext cx="2336093" cy="224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TRATAMOS LOS FALTANTES APLICANDO LA MEDIANA POR CONSIDERARLA LA MAS CONVENIENTE.</a:t>
            </a:r>
          </a:p>
          <a:p>
            <a:pPr algn="l">
              <a:lnSpc>
                <a:spcPts val="21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133581" y="6675379"/>
            <a:ext cx="2669658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8682594"/>
            <a:ext cx="575706" cy="5757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3581" y="8787475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729124" y="6684904"/>
            <a:ext cx="2938587" cy="0"/>
          </a:xfrm>
          <a:prstGeom prst="line">
            <a:avLst/>
          </a:prstGeom>
          <a:ln cap="flat" w="9525">
            <a:solidFill>
              <a:srgbClr val="BA18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19345" y="6951430"/>
            <a:ext cx="1949574" cy="2974864"/>
            <a:chOff x="0" y="0"/>
            <a:chExt cx="451575" cy="689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575" cy="689060"/>
            </a:xfrm>
            <a:custGeom>
              <a:avLst/>
              <a:gdLst/>
              <a:ahLst/>
              <a:cxnLst/>
              <a:rect r="r" b="b" t="t" l="l"/>
              <a:pathLst>
                <a:path h="689060" w="451575">
                  <a:moveTo>
                    <a:pt x="154872" y="0"/>
                  </a:moveTo>
                  <a:lnTo>
                    <a:pt x="296702" y="0"/>
                  </a:lnTo>
                  <a:cubicBezTo>
                    <a:pt x="382236" y="0"/>
                    <a:pt x="451575" y="69339"/>
                    <a:pt x="451575" y="154872"/>
                  </a:cubicBezTo>
                  <a:lnTo>
                    <a:pt x="451575" y="534188"/>
                  </a:lnTo>
                  <a:cubicBezTo>
                    <a:pt x="451575" y="619721"/>
                    <a:pt x="382236" y="689060"/>
                    <a:pt x="296702" y="689060"/>
                  </a:cubicBezTo>
                  <a:lnTo>
                    <a:pt x="154872" y="689060"/>
                  </a:lnTo>
                  <a:cubicBezTo>
                    <a:pt x="113798" y="689060"/>
                    <a:pt x="74405" y="672743"/>
                    <a:pt x="45361" y="643699"/>
                  </a:cubicBezTo>
                  <a:cubicBezTo>
                    <a:pt x="16317" y="614655"/>
                    <a:pt x="0" y="575262"/>
                    <a:pt x="0" y="534188"/>
                  </a:cubicBezTo>
                  <a:lnTo>
                    <a:pt x="0" y="154872"/>
                  </a:lnTo>
                  <a:cubicBezTo>
                    <a:pt x="0" y="113798"/>
                    <a:pt x="16317" y="74405"/>
                    <a:pt x="45361" y="45361"/>
                  </a:cubicBezTo>
                  <a:cubicBezTo>
                    <a:pt x="74405" y="16317"/>
                    <a:pt x="113798" y="0"/>
                    <a:pt x="154872" y="0"/>
                  </a:cubicBezTo>
                  <a:close/>
                </a:path>
              </a:pathLst>
            </a:custGeom>
            <a:blipFill>
              <a:blip r:embed="rId4"/>
              <a:stretch>
                <a:fillRect l="-106989" t="0" r="-2203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039710" y="2619061"/>
            <a:ext cx="7564359" cy="4065843"/>
          </a:xfrm>
          <a:custGeom>
            <a:avLst/>
            <a:gdLst/>
            <a:ahLst/>
            <a:cxnLst/>
            <a:rect r="r" b="b" t="t" l="l"/>
            <a:pathLst>
              <a:path h="4065843" w="7564359">
                <a:moveTo>
                  <a:pt x="0" y="0"/>
                </a:moveTo>
                <a:lnTo>
                  <a:pt x="7564359" y="0"/>
                </a:lnTo>
                <a:lnTo>
                  <a:pt x="7564359" y="4065843"/>
                </a:lnTo>
                <a:lnTo>
                  <a:pt x="0" y="4065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996678"/>
            <a:ext cx="16230600" cy="118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06767"/>
            <a:ext cx="29385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 MODELOS SUPERVISADOS</a:t>
            </a:r>
          </a:p>
          <a:p>
            <a:pPr algn="l">
              <a:lnSpc>
                <a:spcPts val="21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483663" y="2933811"/>
            <a:ext cx="3184048" cy="33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161A1D"/>
                </a:solidFill>
                <a:latin typeface="Telegraf Bold"/>
                <a:ea typeface="Telegraf Bold"/>
                <a:cs typeface="Telegraf Bold"/>
                <a:sym typeface="Telegraf Bold"/>
              </a:rPr>
              <a:t>8 MODELOS UN MODELO DE REGRESIÓN LINEAL, UN RIDGE REGRESSION, UN RAMDONFOREST, UN XGBOOST, UN GRADIENT BOOSTING, UN SVR, UN LIGHTGBM Y UN GRIDSEARCH DE RANDOMFOREST MIDIENDO SU MAE</a:t>
            </a:r>
          </a:p>
          <a:p>
            <a:pPr algn="l">
              <a:lnSpc>
                <a:spcPts val="2199"/>
              </a:lnSpc>
            </a:pPr>
          </a:p>
          <a:p>
            <a:pPr algn="l">
              <a:lnSpc>
                <a:spcPts val="21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75706" cy="5757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18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3581" y="1133581"/>
            <a:ext cx="365945" cy="365945"/>
          </a:xfrm>
          <a:custGeom>
            <a:avLst/>
            <a:gdLst/>
            <a:ahLst/>
            <a:cxnLst/>
            <a:rect r="r" b="b" t="t" l="l"/>
            <a:pathLst>
              <a:path h="365945" w="365945">
                <a:moveTo>
                  <a:pt x="0" y="0"/>
                </a:moveTo>
                <a:lnTo>
                  <a:pt x="365944" y="0"/>
                </a:lnTo>
                <a:lnTo>
                  <a:pt x="365944" y="365944"/>
                </a:lnTo>
                <a:lnTo>
                  <a:pt x="0" y="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62256" y="1028700"/>
            <a:ext cx="7446935" cy="4469650"/>
            <a:chOff x="0" y="0"/>
            <a:chExt cx="6350000" cy="3811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502" r="0" b="-55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44527" y="1927968"/>
            <a:ext cx="2914773" cy="3570383"/>
            <a:chOff x="0" y="0"/>
            <a:chExt cx="451575" cy="5531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575" cy="553146"/>
            </a:xfrm>
            <a:custGeom>
              <a:avLst/>
              <a:gdLst/>
              <a:ahLst/>
              <a:cxnLst/>
              <a:rect r="r" b="b" t="t" l="l"/>
              <a:pathLst>
                <a:path h="553146" w="451575">
                  <a:moveTo>
                    <a:pt x="148741" y="0"/>
                  </a:moveTo>
                  <a:lnTo>
                    <a:pt x="302833" y="0"/>
                  </a:lnTo>
                  <a:cubicBezTo>
                    <a:pt x="384981" y="0"/>
                    <a:pt x="451575" y="66594"/>
                    <a:pt x="451575" y="148741"/>
                  </a:cubicBezTo>
                  <a:lnTo>
                    <a:pt x="451575" y="404404"/>
                  </a:lnTo>
                  <a:cubicBezTo>
                    <a:pt x="451575" y="486552"/>
                    <a:pt x="384981" y="553146"/>
                    <a:pt x="302833" y="553146"/>
                  </a:cubicBezTo>
                  <a:lnTo>
                    <a:pt x="148741" y="553146"/>
                  </a:lnTo>
                  <a:cubicBezTo>
                    <a:pt x="66594" y="553146"/>
                    <a:pt x="0" y="486552"/>
                    <a:pt x="0" y="404404"/>
                  </a:cubicBezTo>
                  <a:lnTo>
                    <a:pt x="0" y="148741"/>
                  </a:lnTo>
                  <a:cubicBezTo>
                    <a:pt x="0" y="66594"/>
                    <a:pt x="66594" y="0"/>
                    <a:pt x="148741" y="0"/>
                  </a:cubicBezTo>
                  <a:close/>
                </a:path>
              </a:pathLst>
            </a:custGeom>
            <a:blipFill>
              <a:blip r:embed="rId5"/>
              <a:stretch>
                <a:fillRect l="-41926" t="0" r="-4192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6493073"/>
            <a:ext cx="8208496" cy="309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9620" spc="-625">
                <a:solidFill>
                  <a:srgbClr val="BA181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PRUEBAS Y MEJORA DEL MODELO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01868" y="971550"/>
            <a:ext cx="1757432" cy="26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-42">
                <a:solidFill>
                  <a:srgbClr val="161A1D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3122" y="1676716"/>
            <a:ext cx="2541380" cy="40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b="true" sz="1851" spc="-55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EL MODELO PRESENTA UN MAE DE 0.4376 PERO PRESENTA UN MAE DE ENTRENAMIENTO DE 0.1677 LO CUAL NOS LLEVA A INTERPRETAR QUE EXISTE OVERFITTING, EL MAE EN ENTRENAMIENTO ES BAJO (0.1677), LO QUE SUGIERE QUE EL MODELO APRENDE BIEN EN LOS DATOS DE ENTRENAMIENTO</a:t>
            </a:r>
          </a:p>
          <a:p>
            <a:pPr algn="l">
              <a:lnSpc>
                <a:spcPts val="203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20406" y="1188375"/>
            <a:ext cx="2513110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OVERFITTING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58626" y="5918344"/>
            <a:ext cx="2836672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ESTRATEGIAS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13122" y="6412166"/>
            <a:ext cx="2541380" cy="230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b="true" sz="1851" spc="-55">
                <a:solidFill>
                  <a:srgbClr val="161A1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REDUCIR LA COMPLEJIDAD DEL MODELO BAJANDO MAX_DEPTH EN EL GRADIENT BOOSTING PARA EVITAR ÁRBOLES DEMASIADO PROFUNDOS</a:t>
            </a:r>
          </a:p>
          <a:p>
            <a:pPr algn="l">
              <a:lnSpc>
                <a:spcPts val="203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298349" y="4877553"/>
            <a:ext cx="29147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b="true" sz="1999" spc="-59">
                <a:solidFill>
                  <a:srgbClr val="BA181B"/>
                </a:solidFill>
                <a:latin typeface="Telegraf Bold"/>
                <a:ea typeface="Telegraf Bold"/>
                <a:cs typeface="Telegraf Bold"/>
                <a:sym typeface="Telegraf Bold"/>
              </a:rPr>
              <a:t>NO SE OBTIENEN MEJORAS SIGNIFICATIVAS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26857" y="6915347"/>
            <a:ext cx="3750113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1999" spc="-5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TAMBIÉN USAMOS EL CROSS_VAL_SCORE() PARA VERIFICAR SI EL MODELO ES ESTABLE EN DIFERENTES PARTICIONES DE DATOS Y CON UN VALOR DE 0.4508 PARECE QUE ES ASÍ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DAGnpVj2Nd8</dc:identifier>
  <dcterms:modified xsi:type="dcterms:W3CDTF">2011-08-01T06:04:30Z</dcterms:modified>
  <cp:revision>1</cp:revision>
  <dc:title>Presentacion Proyecto ML FIFA</dc:title>
</cp:coreProperties>
</file>